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4" r:id="rId6"/>
    <p:sldId id="265" r:id="rId7"/>
    <p:sldId id="266" r:id="rId8"/>
    <p:sldId id="271" r:id="rId9"/>
    <p:sldId id="272" r:id="rId10"/>
    <p:sldId id="259" r:id="rId11"/>
    <p:sldId id="262" r:id="rId12"/>
    <p:sldId id="260" r:id="rId13"/>
    <p:sldId id="273" r:id="rId14"/>
    <p:sldId id="274" r:id="rId15"/>
    <p:sldId id="276" r:id="rId16"/>
    <p:sldId id="275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D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0AB14E-D6AA-44BA-B901-C210BECF2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7519329-5084-4B91-B9F9-E71A83D99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D698D1-1B41-4AB1-8A07-4354BE06F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pPr/>
              <a:t>09/04/2024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DFCF9B3-0E08-4B7D-9862-39E9D4B09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B8CFEEF-7DF5-4AB9-B539-AAF80E369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64028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47B3E7-E471-4132-BD4D-1BDA41A20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5564353-993E-4ED9-A837-0579C8C1C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70A0C4-0368-46CE-BFDB-9E663B68F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pPr/>
              <a:t>09/04/2024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BCE8CA-0DE0-4784-9946-BAB57D573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C198447-1588-47B1-9550-9518C4021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654413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1101C05-47F3-47D2-9ABC-458AE390B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9D1F407-3BD2-4694-852D-34ECC33C3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FFAC876-6BD1-48A9-90C5-F91FE29DE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pPr/>
              <a:t>09/04/2024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845A275-66F3-4823-B532-F76F63C31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810C9F-5FDA-4CBC-8247-0DAB3DD37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00336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A45F02-AA9C-4DB5-8C44-CE82D4BC0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0450DF-DD44-4CC9-9AC3-0EA6C7B4B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7334C6-0DD0-4019-BE76-2AC25DA8A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pPr/>
              <a:t>09/04/2024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F5ABAE-78AE-4726-BD01-B5AC769A5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828987-37BB-408E-84E5-2B690001A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42231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498C1B-08CA-4428-B8EC-0D7E4929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B0B46F0-7A0C-41BB-B51C-7276355C7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D5C1047-5567-49B8-8C36-9C7C7A5A0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pPr/>
              <a:t>09/04/2024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BB65092-14BD-4470-8813-87DF0B066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3FCB7E-F0A2-4765-84AC-93039E42E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69044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5C4611-F27D-4AED-A8A9-6E34715D3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78660FA-9503-4816-8127-83F7FF3C25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864ACB-98CD-4D45-A32B-ACDE1FB41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B106A1B-B2DD-49EC-8A71-30624F8EC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pPr/>
              <a:t>09/04/2024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E58E1C7-771F-4B9F-BA78-39B4A15F6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D3DB2F1-D47D-4CA6-94E3-7FE8AE1DB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12871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E38D78-455C-4D75-BBFE-9EBE9A9E8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4839E71-A29F-45D8-841D-2403780F9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DF7E077-8BED-4129-9BD3-D4ED94412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6566A06-B203-4D10-BB8E-65EBC135A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5558EF9-A155-4CDD-BA29-0BCF6D986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3FE035E-E15C-425D-A890-8297DB72D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pPr/>
              <a:t>09/04/2024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888B7CB-DB68-4C2C-AF3A-9098AA9E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2810BFC-3E4E-419C-AE1E-FAFC04C23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855246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39D4DB-C552-4E48-A498-58C0F77A6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572686F-390B-4D26-9C0B-5BB0D3E45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pPr/>
              <a:t>09/04/2024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0F3BAE4-B652-40E1-9FB9-1B9EAC815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4F327AC-EA5A-412D-88E5-AB897734B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4824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AC418EA-0BBE-4E10-AAE9-65B2C76A9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pPr/>
              <a:t>09/04/2024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88124FA-023D-419B-9445-614D61DAF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87C6B30-31CB-4C98-8399-324CF1D11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209779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C18489-3909-4E65-92CE-633B6DD8E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9DD03B6-D4A6-46BB-B3D5-85B867490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5EC9BD5-40D6-4B76-AAE2-F6A296B4CD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13BDB0D-1482-4CF2-AD80-8F825AB92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pPr/>
              <a:t>09/04/2024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7E6EC1D-F781-4AF7-9F54-715618CE9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2ADBA13-FD78-44A7-BCF6-B68CAD800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10159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7B9167-B5AA-4B3F-8397-DDB03273B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7A6E02A-D7E7-40D2-8194-17883B0E0D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848B57D-64CD-4BA5-820F-F1E4934FD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E5773A3-FFA5-44C7-84D2-C7D73BCEF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pPr/>
              <a:t>09/04/2024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FBF3BCB-AFDF-4212-98DA-4FCC5B07E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EA55AA-9933-46AE-9F30-FFD10832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50366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0B44B26-5988-40C2-A909-44A6FAC7D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1BC9EC3-5436-4C16-8667-BC4700A56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C29DC9-3E16-4EB5-8FE0-82E0F17720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038E9-0FCC-4058-BE37-8E8F66EABB36}" type="datetimeFigureOut">
              <a:rPr lang="vi-VN" smtClean="0"/>
              <a:pPr/>
              <a:t>09/04/2024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CC4B3DC-50C9-4300-AC00-94140D961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4104B0-D3EF-458C-B614-A38C0DEC7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B46A9-ECE9-4168-BB64-3C234DE5CE9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82922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6.png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slide" Target="slide9.xml"/><Relationship Id="rId10" Type="http://schemas.openxmlformats.org/officeDocument/2006/relationships/slide" Target="slide10.xml"/><Relationship Id="rId4" Type="http://schemas.microsoft.com/office/2007/relationships/hdphoto" Target="../media/hdphoto2.wdp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3C6121E-3CCA-48AD-B76A-364636B6CA9C}"/>
              </a:ext>
            </a:extLst>
          </p:cNvPr>
          <p:cNvSpPr/>
          <p:nvPr/>
        </p:nvSpPr>
        <p:spPr>
          <a:xfrm>
            <a:off x="2880548" y="1549357"/>
            <a:ext cx="56606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195">
              <a:lnSpc>
                <a:spcPct val="150000"/>
              </a:lnSpc>
              <a:defRPr/>
            </a:pP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vi-VN" sz="4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ả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cối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166A4171-6141-4B7B-BDAE-9792D49DC461}"/>
              </a:ext>
            </a:extLst>
          </p:cNvPr>
          <p:cNvSpPr txBox="1">
            <a:spLocks/>
          </p:cNvSpPr>
          <p:nvPr/>
        </p:nvSpPr>
        <p:spPr>
          <a:xfrm>
            <a:off x="1844846" y="173806"/>
            <a:ext cx="10347154" cy="10858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3200" b="1" dirty="0"/>
              <a:t>Thứ   </a:t>
            </a:r>
            <a:r>
              <a:rPr lang="en-US" sz="3200" b="1" dirty="0" err="1" smtClean="0"/>
              <a:t>tư</a:t>
            </a:r>
            <a:r>
              <a:rPr lang="vi-VN" sz="3200" b="1" dirty="0" smtClean="0"/>
              <a:t>  </a:t>
            </a:r>
            <a:r>
              <a:rPr lang="vi-VN" sz="3200" b="1" dirty="0"/>
              <a:t>ngày </a:t>
            </a:r>
            <a:r>
              <a:rPr lang="en-US" sz="3200" b="1" dirty="0" smtClean="0"/>
              <a:t>4</a:t>
            </a:r>
            <a:r>
              <a:rPr lang="vi-VN" sz="3200" b="1" dirty="0" smtClean="0"/>
              <a:t>   </a:t>
            </a:r>
            <a:r>
              <a:rPr lang="vi-VN" sz="3200" b="1" dirty="0"/>
              <a:t>tháng  </a:t>
            </a:r>
            <a:r>
              <a:rPr lang="en-US" sz="3200" b="1" dirty="0" smtClean="0"/>
              <a:t>10</a:t>
            </a:r>
            <a:r>
              <a:rPr lang="vi-VN" sz="3200" b="1" dirty="0" smtClean="0"/>
              <a:t>   năm</a:t>
            </a:r>
            <a:r>
              <a:rPr lang="en-US" sz="3200" b="1" dirty="0" smtClean="0"/>
              <a:t> 2023</a:t>
            </a:r>
            <a:r>
              <a:rPr lang="vi-VN" sz="3200" b="1" dirty="0" smtClean="0"/>
              <a:t> </a:t>
            </a:r>
            <a:endParaRPr lang="vi-VN" sz="3200" b="1" dirty="0"/>
          </a:p>
          <a:p>
            <a:pPr algn="ctr"/>
            <a:endParaRPr lang="en-US" sz="3200" b="1" u="sng" dirty="0" smtClean="0"/>
          </a:p>
          <a:p>
            <a:pPr algn="ctr"/>
            <a:r>
              <a:rPr lang="vi-VN" sz="3200" b="1" u="sng" dirty="0" smtClean="0"/>
              <a:t>T</a:t>
            </a:r>
            <a:r>
              <a:rPr lang="en-US" sz="3200" b="1" u="sng" dirty="0" smtClean="0"/>
              <a:t>I</a:t>
            </a:r>
            <a:r>
              <a:rPr lang="en-US" sz="3200" b="1" u="sng" dirty="0" smtClean="0"/>
              <a:t>ẾNG VIỆT</a:t>
            </a:r>
            <a:endParaRPr lang="vi-VN" sz="3200" b="1" u="sng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AE7C099C-0592-4DAB-BB66-ED39B47BFC81}"/>
              </a:ext>
            </a:extLst>
          </p:cNvPr>
          <p:cNvSpPr txBox="1">
            <a:spLocks/>
          </p:cNvSpPr>
          <p:nvPr/>
        </p:nvSpPr>
        <p:spPr>
          <a:xfrm>
            <a:off x="-510211" y="153164"/>
            <a:ext cx="2922105" cy="10858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vi-VN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A5B2D66-1249-4F91-9EC1-6F1127D2C8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433" t="17583" r="8260" b="46425"/>
          <a:stretch/>
        </p:blipFill>
        <p:spPr>
          <a:xfrm>
            <a:off x="3368966" y="2477340"/>
            <a:ext cx="4755823" cy="4380660"/>
          </a:xfrm>
          <a:prstGeom prst="rect">
            <a:avLst/>
          </a:prstGeom>
        </p:spPr>
      </p:pic>
      <p:pic>
        <p:nvPicPr>
          <p:cNvPr id="7" name="Dor">
            <a:extLst>
              <a:ext uri="{FF2B5EF4-FFF2-40B4-BE49-F238E27FC236}">
                <a16:creationId xmlns="" xmlns:a16="http://schemas.microsoft.com/office/drawing/2014/main" id="{1E6A881F-5E13-4FBD-B41B-FEB11D575B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3859" b="100000" l="0" r="96750">
                        <a14:foregroundMark x1="56875" y1="11093" x2="53250" y2="94373"/>
                        <a14:foregroundMark x1="65500" y1="14148" x2="62750" y2="97588"/>
                        <a14:foregroundMark x1="73500" y1="29743" x2="73125" y2="83280"/>
                        <a14:foregroundMark x1="67500" y1="69132" x2="68500" y2="87138"/>
                        <a14:foregroundMark x1="57125" y1="59646" x2="58375" y2="76367"/>
                        <a14:foregroundMark x1="45125" y1="20900" x2="48875" y2="94051"/>
                        <a14:foregroundMark x1="38000" y1="23955" x2="39125" y2="56913"/>
                        <a14:foregroundMark x1="33125" y1="60450" x2="38375" y2="6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500" t="6270" r="10908"/>
          <a:stretch/>
        </p:blipFill>
        <p:spPr>
          <a:xfrm>
            <a:off x="9725064" y="4333460"/>
            <a:ext cx="1971646" cy="2371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1528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838778C-8100-47DE-8475-00BF34B86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27"/>
            <a:ext cx="12192000" cy="49798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02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CCB778C6-E4AC-4ECD-844F-2D57942A2C03}"/>
              </a:ext>
            </a:extLst>
          </p:cNvPr>
          <p:cNvSpPr txBox="1">
            <a:spLocks/>
          </p:cNvSpPr>
          <p:nvPr/>
        </p:nvSpPr>
        <p:spPr>
          <a:xfrm>
            <a:off x="292589" y="244976"/>
            <a:ext cx="3106363" cy="483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000" b="1" dirty="0">
                <a:solidFill>
                  <a:srgbClr val="FF0000"/>
                </a:solidFill>
              </a:rPr>
              <a:t>III. LUYỆN TẬP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8EF83A0F-E594-4161-918F-37716CB38484}"/>
              </a:ext>
            </a:extLst>
          </p:cNvPr>
          <p:cNvSpPr txBox="1">
            <a:spLocks/>
          </p:cNvSpPr>
          <p:nvPr/>
        </p:nvSpPr>
        <p:spPr>
          <a:xfrm>
            <a:off x="292588" y="722244"/>
            <a:ext cx="3106363" cy="483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44FF774-E44F-43B0-AC4F-6797A0186484}"/>
              </a:ext>
            </a:extLst>
          </p:cNvPr>
          <p:cNvSpPr txBox="1">
            <a:spLocks/>
          </p:cNvSpPr>
          <p:nvPr/>
        </p:nvSpPr>
        <p:spPr>
          <a:xfrm>
            <a:off x="-1" y="728870"/>
            <a:ext cx="3691539" cy="16396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500" b="1" dirty="0"/>
              <a:t>Trình tự miêu tả trong bài văn sau có gì khác bài văn </a:t>
            </a:r>
            <a:r>
              <a:rPr lang="vi-VN" sz="2500" b="1" i="1" dirty="0"/>
              <a:t>Cây si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6989D1D-EC77-4996-8173-723BE66CCD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46" t="10532" r="4767"/>
          <a:stretch/>
        </p:blipFill>
        <p:spPr>
          <a:xfrm>
            <a:off x="3691538" y="-1"/>
            <a:ext cx="8355729" cy="68646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95290EB-4887-4ED1-829C-F28B3F7322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9115" b="86458" l="48242" r="90039">
                        <a14:foregroundMark x1="58789" y1="76042" x2="58789" y2="67708"/>
                        <a14:foregroundMark x1="66797" y1="75521" x2="65625" y2="68750"/>
                        <a14:foregroundMark x1="58594" y1="35156" x2="67578" y2="23958"/>
                        <a14:foregroundMark x1="51758" y1="61458" x2="58203" y2="38802"/>
                        <a14:foregroundMark x1="68945" y1="35156" x2="65039" y2="40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579" t="11175" r="14773" b="13446"/>
          <a:stretch/>
        </p:blipFill>
        <p:spPr>
          <a:xfrm>
            <a:off x="144733" y="1832349"/>
            <a:ext cx="2971800" cy="45844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123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73E597B-656A-4D73-8698-20DDD90B91E9}"/>
              </a:ext>
            </a:extLst>
          </p:cNvPr>
          <p:cNvSpPr txBox="1"/>
          <p:nvPr/>
        </p:nvSpPr>
        <p:spPr>
          <a:xfrm>
            <a:off x="195470" y="109331"/>
            <a:ext cx="6738730" cy="86177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5000" b="1">
                <a:latin typeface="Times New Roman" pitchFamily="18" charset="0"/>
                <a:cs typeface="Times New Roman" pitchFamily="18" charset="0"/>
              </a:rPr>
              <a:t>Thảo luận nhóm đôi</a:t>
            </a:r>
            <a:endParaRPr lang="en-US" sz="5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B80672D4-782D-4211-99BC-903C53A98050}"/>
              </a:ext>
            </a:extLst>
          </p:cNvPr>
          <p:cNvSpPr txBox="1">
            <a:spLocks/>
          </p:cNvSpPr>
          <p:nvPr/>
        </p:nvSpPr>
        <p:spPr>
          <a:xfrm>
            <a:off x="195470" y="1077122"/>
            <a:ext cx="9509243" cy="5396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500" b="1" dirty="0"/>
              <a:t>Trình tự miêu tả trong bài văn sau có gì khác bài văn </a:t>
            </a:r>
            <a:r>
              <a:rPr lang="vi-VN" sz="2500" b="1" i="1" dirty="0"/>
              <a:t>Cây si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1CA9D3D-68AA-44CD-8232-D463E649E2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46" t="10532" r="4767"/>
          <a:stretch/>
        </p:blipFill>
        <p:spPr>
          <a:xfrm>
            <a:off x="5893575" y="1530624"/>
            <a:ext cx="6258731" cy="51418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A9F3DF0-9D47-44B3-AF64-E2FB2F928D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96" t="17584" r="8260" b="8985"/>
          <a:stretch/>
        </p:blipFill>
        <p:spPr>
          <a:xfrm>
            <a:off x="39694" y="1530625"/>
            <a:ext cx="5786438" cy="52816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247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="" xmlns:a16="http://schemas.microsoft.com/office/drawing/2014/main" id="{D89D712B-461C-4E0B-81C3-277C3132D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98985">
                        <a14:foregroundMark x1="31472" y1="4000" x2="40102" y2="16000"/>
                        <a14:foregroundMark x1="55838" y1="6400" x2="24873" y2="18400"/>
                        <a14:foregroundMark x1="28934" y1="12800" x2="60406" y2="11600"/>
                        <a14:foregroundMark x1="28934" y1="9200" x2="51269" y2="5600"/>
                        <a14:foregroundMark x1="30457" y1="7600" x2="60406" y2="4400"/>
                        <a14:foregroundMark x1="57360" y1="4000" x2="57868" y2="36000"/>
                        <a14:foregroundMark x1="67513" y1="18000" x2="42640" y2="42400"/>
                        <a14:foregroundMark x1="27919" y1="23600" x2="62437" y2="33200"/>
                        <a14:foregroundMark x1="63959" y1="20400" x2="23858" y2="39600"/>
                        <a14:foregroundMark x1="28426" y1="20400" x2="26904" y2="42400"/>
                        <a14:foregroundMark x1="48223" y1="18000" x2="32995" y2="47600"/>
                        <a14:foregroundMark x1="36041" y1="20800" x2="29949" y2="46800"/>
                        <a14:foregroundMark x1="15736" y1="19200" x2="16751" y2="48800"/>
                        <a14:foregroundMark x1="18782" y1="20400" x2="18274" y2="64000"/>
                        <a14:foregroundMark x1="20812" y1="27200" x2="26396" y2="64400"/>
                        <a14:foregroundMark x1="47716" y1="10800" x2="28934" y2="66000"/>
                        <a14:foregroundMark x1="58883" y1="13200" x2="54822" y2="56800"/>
                        <a14:foregroundMark x1="67513" y1="17200" x2="61421" y2="54000"/>
                        <a14:foregroundMark x1="82234" y1="22000" x2="30457" y2="50000"/>
                        <a14:foregroundMark x1="62944" y1="13200" x2="83756" y2="22000"/>
                        <a14:foregroundMark x1="80711" y1="22000" x2="70558" y2="41600"/>
                        <a14:foregroundMark x1="65482" y1="15600" x2="44670" y2="42400"/>
                        <a14:foregroundMark x1="80203" y1="32000" x2="60914" y2="60400"/>
                        <a14:foregroundMark x1="72589" y1="51200" x2="49746" y2="72000"/>
                        <a14:foregroundMark x1="33503" y1="52400" x2="54315" y2="80800"/>
                        <a14:foregroundMark x1="46193" y1="55600" x2="49746" y2="82400"/>
                        <a14:foregroundMark x1="41624" y1="50400" x2="47716" y2="80800"/>
                        <a14:foregroundMark x1="41117" y1="67200" x2="45178" y2="89600"/>
                        <a14:foregroundMark x1="54315" y1="65200" x2="54315" y2="90000"/>
                        <a14:foregroundMark x1="61421" y1="68000" x2="61421" y2="91200"/>
                        <a14:foregroundMark x1="67005" y1="64000" x2="65990" y2="87600"/>
                        <a14:foregroundMark x1="69543" y1="66000" x2="65482" y2="90000"/>
                        <a14:foregroundMark x1="54315" y1="94000" x2="63959" y2="92800"/>
                        <a14:foregroundMark x1="49746" y1="96400" x2="73604" y2="90000"/>
                        <a14:foregroundMark x1="60914" y1="96400" x2="67513" y2="95200"/>
                        <a14:foregroundMark x1="91878" y1="43600" x2="69543" y2="78000"/>
                        <a14:foregroundMark x1="85279" y1="47600" x2="75127" y2="73200"/>
                        <a14:foregroundMark x1="83249" y1="47600" x2="74112" y2="63200"/>
                        <a14:foregroundMark x1="91878" y1="50400" x2="77157" y2="64400"/>
                        <a14:foregroundMark x1="85787" y1="60800" x2="95431" y2="52400"/>
                        <a14:foregroundMark x1="65990" y1="57600" x2="80203" y2="50400"/>
                        <a14:foregroundMark x1="77665" y1="18400" x2="83756" y2="20800"/>
                        <a14:foregroundMark x1="82234" y1="30800" x2="83249" y2="21200"/>
                        <a14:foregroundMark x1="83249" y1="90800" x2="81726" y2="8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49" y="3350818"/>
            <a:ext cx="2516332" cy="31933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467148C-C27B-4A4A-B0B2-98EB55C28B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5087" y1="11500" x2="58960" y2="29500"/>
                        <a14:foregroundMark x1="56069" y1="82000" x2="70520" y2="80500"/>
                        <a14:foregroundMark x1="71098" y1="85500" x2="67630" y2="79000"/>
                        <a14:foregroundMark x1="14451" y1="56000" x2="10405" y2="76000"/>
                        <a14:foregroundMark x1="34104" y1="69500" x2="15607" y2="6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538" y="3429000"/>
            <a:ext cx="3033713" cy="3507182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="" xmlns:a16="http://schemas.microsoft.com/office/drawing/2014/main" id="{9AB06540-F4D3-40A0-9FD3-6B03DEBD219D}"/>
              </a:ext>
            </a:extLst>
          </p:cNvPr>
          <p:cNvSpPr/>
          <p:nvPr/>
        </p:nvSpPr>
        <p:spPr>
          <a:xfrm>
            <a:off x="172278" y="274161"/>
            <a:ext cx="4611757" cy="2363022"/>
          </a:xfrm>
          <a:prstGeom prst="cloudCallout">
            <a:avLst>
              <a:gd name="adj1" fmla="val -6465"/>
              <a:gd name="adj2" fmla="val 7639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dirty="0">
                <a:solidFill>
                  <a:schemeClr val="tx1"/>
                </a:solidFill>
                <a:latin typeface="+mj-lt"/>
              </a:rPr>
              <a:t>Sự khác nhau trong trình tự miêu tả cây bàng và cây si là gì ?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="" xmlns:a16="http://schemas.microsoft.com/office/drawing/2014/main" id="{5E41E050-D9E4-4F6A-8350-0DCC0AFA9D67}"/>
              </a:ext>
            </a:extLst>
          </p:cNvPr>
          <p:cNvSpPr/>
          <p:nvPr/>
        </p:nvSpPr>
        <p:spPr>
          <a:xfrm>
            <a:off x="4890052" y="235687"/>
            <a:ext cx="7301948" cy="3193313"/>
          </a:xfrm>
          <a:prstGeom prst="cloudCallout">
            <a:avLst>
              <a:gd name="adj1" fmla="val 16917"/>
              <a:gd name="adj2" fmla="val 51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Cây si được miêu tả theo trình tự: đặc điểm chung của cây – rễ cây – lá cây – ích lợi của cây</a:t>
            </a:r>
          </a:p>
          <a:p>
            <a:pPr algn="ctr"/>
            <a:r>
              <a:rPr lang="vi-VN" sz="2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Cây bàng được miêu tả theo trình tự thời gian (các mùa trong năm).</a:t>
            </a:r>
            <a:endParaRPr lang="vi-VN" sz="25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582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9A2743A-7FB0-495F-8403-1D0D4C824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944" y1="28000" x2="50556" y2="23333"/>
                        <a14:foregroundMark x1="18889" y1="81111" x2="53611" y2="92444"/>
                        <a14:foregroundMark x1="71111" y1="74667" x2="6222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3154017"/>
            <a:ext cx="2777950" cy="34724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465736C-20CF-4170-869B-233B98A416CC}"/>
              </a:ext>
            </a:extLst>
          </p:cNvPr>
          <p:cNvSpPr txBox="1"/>
          <p:nvPr/>
        </p:nvSpPr>
        <p:spPr>
          <a:xfrm>
            <a:off x="3140765" y="410629"/>
            <a:ext cx="8627166" cy="31700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Có thể miêu tả cây cối theo trình tự khác nhau: tả từng bộ phận của cây (như ở bài “Cây si”) hoặc tả sự thay đổi của cây theo thời gian (như ở bài “Cây bàng”).</a:t>
            </a:r>
            <a:endParaRPr lang="en-US" sz="4000" b="1" dirty="0">
              <a:latin typeface="+mj-lt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9D0C737-2250-4AB6-8F38-0C79B25DD314}"/>
              </a:ext>
            </a:extLst>
          </p:cNvPr>
          <p:cNvSpPr txBox="1"/>
          <p:nvPr/>
        </p:nvSpPr>
        <p:spPr>
          <a:xfrm>
            <a:off x="250135" y="874455"/>
            <a:ext cx="2569228" cy="86177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5000" b="1" dirty="0">
                <a:latin typeface="Times New Roman" pitchFamily="18" charset="0"/>
                <a:cs typeface="Times New Roman" pitchFamily="18" charset="0"/>
              </a:rPr>
              <a:t>Kết luận</a:t>
            </a:r>
            <a:endParaRPr lang="en-US" sz="5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703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5940CF-75CE-4957-91DC-2055D913B3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763" y="0"/>
            <a:ext cx="6858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8783625-4100-4A05-ABE0-284EBD0AFE70}"/>
              </a:ext>
            </a:extLst>
          </p:cNvPr>
          <p:cNvSpPr txBox="1"/>
          <p:nvPr/>
        </p:nvSpPr>
        <p:spPr>
          <a:xfrm>
            <a:off x="2838356" y="3265318"/>
            <a:ext cx="62828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0" b="1" dirty="0">
                <a:solidFill>
                  <a:srgbClr val="F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/>
                <a:cs typeface="Times New Roman" panose="02020603050405020304" pitchFamily="18" charset="0"/>
              </a:rPr>
              <a:t>Vận dụng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518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CC33F86-B1C5-4013-9776-1809D35DC75A}"/>
              </a:ext>
            </a:extLst>
          </p:cNvPr>
          <p:cNvSpPr txBox="1"/>
          <p:nvPr/>
        </p:nvSpPr>
        <p:spPr>
          <a:xfrm>
            <a:off x="4333461" y="410629"/>
            <a:ext cx="743447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Chuẩn bị nội dung cho tiết học </a:t>
            </a:r>
            <a:r>
              <a:rPr lang="vi-VN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Bài viết 2: Quan sát cây cối.</a:t>
            </a:r>
            <a:endParaRPr lang="en-US" sz="4000" b="1" dirty="0">
              <a:latin typeface="+mj-lt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CFE6CBB-33C7-4790-AB88-0CE0789AEA38}"/>
              </a:ext>
            </a:extLst>
          </p:cNvPr>
          <p:cNvSpPr txBox="1"/>
          <p:nvPr/>
        </p:nvSpPr>
        <p:spPr>
          <a:xfrm>
            <a:off x="4333461" y="2912165"/>
            <a:ext cx="7434470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Chuẩn bị tranh/ ảnh về một cây hoa (hoặc cây ăn quả, cây bóng mát, cây lương thực, cây cảnh) để thực hành quan sát</a:t>
            </a:r>
            <a:endParaRPr lang="en-US" sz="4000" b="1" dirty="0">
              <a:latin typeface="+mj-lt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C24294D-6578-4068-9F64-D2A091A9B8FA}"/>
              </a:ext>
            </a:extLst>
          </p:cNvPr>
          <p:cNvSpPr txBox="1"/>
          <p:nvPr/>
        </p:nvSpPr>
        <p:spPr>
          <a:xfrm>
            <a:off x="135835" y="1291080"/>
            <a:ext cx="2786269" cy="240065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5000" b="1" dirty="0">
                <a:latin typeface="Times New Roman" pitchFamily="18" charset="0"/>
                <a:cs typeface="Times New Roman" pitchFamily="18" charset="0"/>
              </a:rPr>
              <a:t>Chuẩn bị cho tiết học sau: </a:t>
            </a:r>
            <a:endParaRPr lang="en-US" sz="5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ECAB7291-E132-4A73-92E2-777B75653991}"/>
              </a:ext>
            </a:extLst>
          </p:cNvPr>
          <p:cNvCxnSpPr/>
          <p:nvPr/>
        </p:nvCxnSpPr>
        <p:spPr>
          <a:xfrm flipV="1">
            <a:off x="3051313" y="1258957"/>
            <a:ext cx="1176130" cy="1232452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FC98F15F-FD37-4E26-9E80-DBFD0B68B33E}"/>
              </a:ext>
            </a:extLst>
          </p:cNvPr>
          <p:cNvCxnSpPr/>
          <p:nvPr/>
        </p:nvCxnSpPr>
        <p:spPr>
          <a:xfrm>
            <a:off x="3051313" y="2491409"/>
            <a:ext cx="1176130" cy="1232452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5110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5940CF-75CE-4957-91DC-2055D913B3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763" y="0"/>
            <a:ext cx="6858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8783625-4100-4A05-ABE0-284EBD0AFE70}"/>
              </a:ext>
            </a:extLst>
          </p:cNvPr>
          <p:cNvSpPr txBox="1"/>
          <p:nvPr/>
        </p:nvSpPr>
        <p:spPr>
          <a:xfrm>
            <a:off x="2954593" y="3079787"/>
            <a:ext cx="62828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KHỞI ĐỘNG</a:t>
            </a:r>
          </a:p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Nghe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EM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YÊU CÂY XANH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58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0F869F3-8752-4C61-BB74-BA8873E48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96" t="17584" r="8260" b="8985"/>
          <a:stretch/>
        </p:blipFill>
        <p:spPr>
          <a:xfrm>
            <a:off x="4823791" y="66260"/>
            <a:ext cx="7368209" cy="672547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CCB778C6-E4AC-4ECD-844F-2D57942A2C03}"/>
              </a:ext>
            </a:extLst>
          </p:cNvPr>
          <p:cNvSpPr txBox="1">
            <a:spLocks/>
          </p:cNvSpPr>
          <p:nvPr/>
        </p:nvSpPr>
        <p:spPr>
          <a:xfrm>
            <a:off x="292589" y="244976"/>
            <a:ext cx="3106363" cy="483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000" b="1" dirty="0">
                <a:solidFill>
                  <a:srgbClr val="FF0000"/>
                </a:solidFill>
              </a:rPr>
              <a:t>I. </a:t>
            </a:r>
            <a:r>
              <a:rPr lang="vi-VN" sz="3000" b="1" dirty="0">
                <a:solidFill>
                  <a:srgbClr val="FF0000"/>
                </a:solidFill>
              </a:rPr>
              <a:t>NHẬN XÉT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8EF83A0F-E594-4161-918F-37716CB38484}"/>
              </a:ext>
            </a:extLst>
          </p:cNvPr>
          <p:cNvSpPr txBox="1">
            <a:spLocks/>
          </p:cNvSpPr>
          <p:nvPr/>
        </p:nvSpPr>
        <p:spPr>
          <a:xfrm>
            <a:off x="292588" y="722244"/>
            <a:ext cx="3106363" cy="483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5C61BD29-1202-43BA-8B2A-818382CADCCD}"/>
              </a:ext>
            </a:extLst>
          </p:cNvPr>
          <p:cNvSpPr txBox="1">
            <a:spLocks/>
          </p:cNvSpPr>
          <p:nvPr/>
        </p:nvSpPr>
        <p:spPr>
          <a:xfrm>
            <a:off x="292587" y="665639"/>
            <a:ext cx="3974612" cy="8053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500" b="1" dirty="0"/>
              <a:t>Đọc bài văn sau và trả lời câu hỏi:</a:t>
            </a:r>
            <a:endParaRPr lang="en-US" sz="2500" b="1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444FF774-E44F-43B0-AC4F-6797A0186484}"/>
              </a:ext>
            </a:extLst>
          </p:cNvPr>
          <p:cNvSpPr txBox="1">
            <a:spLocks/>
          </p:cNvSpPr>
          <p:nvPr/>
        </p:nvSpPr>
        <p:spPr>
          <a:xfrm>
            <a:off x="126703" y="1527597"/>
            <a:ext cx="4564568" cy="16396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500" b="1" dirty="0"/>
              <a:t>a/ Bài văn có mấy đoạn? Nêu nội dung của từng đoạn.</a:t>
            </a:r>
          </a:p>
          <a:p>
            <a:r>
              <a:rPr lang="vi-VN" sz="2500" b="1" dirty="0"/>
              <a:t>b/ Cây si được miêu tả theo trình tự nào? </a:t>
            </a:r>
          </a:p>
        </p:txBody>
      </p:sp>
    </p:spTree>
    <p:extLst>
      <p:ext uri="{BB962C8B-B14F-4D97-AF65-F5344CB8AC3E}">
        <p14:creationId xmlns="" xmlns:p14="http://schemas.microsoft.com/office/powerpoint/2010/main" val="422896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0F869F3-8752-4C61-BB74-BA8873E48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29" t="17584" r="8304" b="8985"/>
          <a:stretch/>
        </p:blipFill>
        <p:spPr>
          <a:xfrm>
            <a:off x="4547098" y="0"/>
            <a:ext cx="7644902" cy="67385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8EF83A0F-E594-4161-918F-37716CB38484}"/>
              </a:ext>
            </a:extLst>
          </p:cNvPr>
          <p:cNvSpPr txBox="1">
            <a:spLocks/>
          </p:cNvSpPr>
          <p:nvPr/>
        </p:nvSpPr>
        <p:spPr>
          <a:xfrm>
            <a:off x="292588" y="722244"/>
            <a:ext cx="3106363" cy="483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5C61BD29-1202-43BA-8B2A-818382CADCCD}"/>
              </a:ext>
            </a:extLst>
          </p:cNvPr>
          <p:cNvSpPr txBox="1">
            <a:spLocks/>
          </p:cNvSpPr>
          <p:nvPr/>
        </p:nvSpPr>
        <p:spPr>
          <a:xfrm>
            <a:off x="126703" y="158838"/>
            <a:ext cx="4564568" cy="65666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500" b="1" dirty="0"/>
              <a:t>a/ Bài văn có mấy đoạn? Nêu nội dung của từng đoạn.</a:t>
            </a:r>
          </a:p>
          <a:p>
            <a:r>
              <a:rPr lang="vi-VN" sz="2500" i="1" dirty="0"/>
              <a:t>Bài văn có 4 đoạn. </a:t>
            </a:r>
          </a:p>
          <a:p>
            <a:r>
              <a:rPr lang="vi-VN" sz="2500" dirty="0"/>
              <a:t>+ Đoạn l: Giới thiệu đặc điểm chung của cây si.</a:t>
            </a:r>
            <a:endParaRPr lang="vi-VN" sz="2500" dirty="0">
              <a:effectLst/>
            </a:endParaRPr>
          </a:p>
          <a:p>
            <a:r>
              <a:rPr lang="vi-VN" sz="2500" dirty="0"/>
              <a:t>+ Đoạn 2: Miêu tả rễ cây si.</a:t>
            </a:r>
            <a:endParaRPr lang="vi-VN" sz="2500" dirty="0">
              <a:effectLst/>
            </a:endParaRPr>
          </a:p>
          <a:p>
            <a:r>
              <a:rPr lang="vi-VN" sz="2500" dirty="0"/>
              <a:t>+ Đoạn 3: Miêu tả lá cây si.</a:t>
            </a:r>
            <a:endParaRPr lang="vi-VN" sz="2500" dirty="0">
              <a:effectLst/>
            </a:endParaRPr>
          </a:p>
          <a:p>
            <a:r>
              <a:rPr lang="vi-VN" sz="2500" dirty="0"/>
              <a:t>+ Đoạn 4: Nêu cảm nghĩ về cây si.</a:t>
            </a:r>
            <a:endParaRPr lang="vi-VN" sz="2500" b="1" dirty="0"/>
          </a:p>
          <a:p>
            <a:r>
              <a:rPr lang="vi-VN" sz="2500" b="1" dirty="0"/>
              <a:t>b/ Cây si được miêu tả theo trình tự nào? </a:t>
            </a:r>
          </a:p>
          <a:p>
            <a:r>
              <a:rPr lang="vi-VN" sz="2500" dirty="0"/>
              <a:t>Cây si được miêu tả theo trình tự các bộ phận của</a:t>
            </a:r>
            <a:endParaRPr lang="en-US" sz="2500" b="1" dirty="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0A0E222C-BA7A-41D8-BCC2-FAA803F48F23}"/>
              </a:ext>
            </a:extLst>
          </p:cNvPr>
          <p:cNvSpPr/>
          <p:nvPr/>
        </p:nvSpPr>
        <p:spPr>
          <a:xfrm>
            <a:off x="4755137" y="395669"/>
            <a:ext cx="463826" cy="43732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40C9CE83-6459-4E50-809B-553A0A9FCD37}"/>
              </a:ext>
            </a:extLst>
          </p:cNvPr>
          <p:cNvSpPr/>
          <p:nvPr/>
        </p:nvSpPr>
        <p:spPr>
          <a:xfrm>
            <a:off x="4772623" y="5598852"/>
            <a:ext cx="450573" cy="43732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B774145E-0542-42AA-AEAB-932D2DE5B672}"/>
              </a:ext>
            </a:extLst>
          </p:cNvPr>
          <p:cNvSpPr/>
          <p:nvPr/>
        </p:nvSpPr>
        <p:spPr>
          <a:xfrm>
            <a:off x="4755137" y="4089809"/>
            <a:ext cx="463826" cy="43732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AAB30FA4-E7D5-4DEC-AFA8-0DA9BB842566}"/>
              </a:ext>
            </a:extLst>
          </p:cNvPr>
          <p:cNvSpPr/>
          <p:nvPr/>
        </p:nvSpPr>
        <p:spPr>
          <a:xfrm>
            <a:off x="4755137" y="1683304"/>
            <a:ext cx="463826" cy="43732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C00000"/>
                </a:solidFill>
              </a:rPr>
              <a:t>2</a:t>
            </a:r>
          </a:p>
        </p:txBody>
      </p:sp>
    </p:spTree>
    <p:extLst>
      <p:ext uri="{BB962C8B-B14F-4D97-AF65-F5344CB8AC3E}">
        <p14:creationId xmlns="" xmlns:p14="http://schemas.microsoft.com/office/powerpoint/2010/main" val="26717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CCB778C6-E4AC-4ECD-844F-2D57942A2C03}"/>
              </a:ext>
            </a:extLst>
          </p:cNvPr>
          <p:cNvSpPr txBox="1">
            <a:spLocks/>
          </p:cNvSpPr>
          <p:nvPr/>
        </p:nvSpPr>
        <p:spPr>
          <a:xfrm>
            <a:off x="292589" y="244976"/>
            <a:ext cx="3868594" cy="7456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000" b="1" dirty="0">
                <a:solidFill>
                  <a:srgbClr val="FF0000"/>
                </a:solidFill>
              </a:rPr>
              <a:t>II. </a:t>
            </a:r>
            <a:r>
              <a:rPr lang="vi-VN" sz="5000" b="1" dirty="0">
                <a:solidFill>
                  <a:srgbClr val="FF0000"/>
                </a:solidFill>
              </a:rPr>
              <a:t>BÀI HỌC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8EF83A0F-E594-4161-918F-37716CB38484}"/>
              </a:ext>
            </a:extLst>
          </p:cNvPr>
          <p:cNvSpPr txBox="1">
            <a:spLocks/>
          </p:cNvSpPr>
          <p:nvPr/>
        </p:nvSpPr>
        <p:spPr>
          <a:xfrm>
            <a:off x="292588" y="722244"/>
            <a:ext cx="3106363" cy="483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EE9B945-F1E3-4695-BC2C-31E983BF2ADC}"/>
              </a:ext>
            </a:extLst>
          </p:cNvPr>
          <p:cNvSpPr txBox="1"/>
          <p:nvPr/>
        </p:nvSpPr>
        <p:spPr>
          <a:xfrm>
            <a:off x="4409663" y="1206138"/>
            <a:ext cx="3581400" cy="16312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latin typeface="Times New Roman" pitchFamily="18" charset="0"/>
                <a:cs typeface="Times New Roman" pitchFamily="18" charset="0"/>
              </a:rPr>
              <a:t>HỘP QUÀ BÍ ẨN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52A7E15-7DE4-48F0-9D58-5958D0CA2B20}"/>
              </a:ext>
            </a:extLst>
          </p:cNvPr>
          <p:cNvSpPr/>
          <p:nvPr/>
        </p:nvSpPr>
        <p:spPr>
          <a:xfrm>
            <a:off x="3160644" y="2873608"/>
            <a:ext cx="6477000" cy="3657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4B88389-77B6-4E21-9F37-6763FACA132D}"/>
              </a:ext>
            </a:extLst>
          </p:cNvPr>
          <p:cNvSpPr txBox="1"/>
          <p:nvPr/>
        </p:nvSpPr>
        <p:spPr>
          <a:xfrm>
            <a:off x="3960744" y="3559409"/>
            <a:ext cx="487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mỗi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hộp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quà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ẩn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chứng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điểm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bí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ấn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đúng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phần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quà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mình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́.</a:t>
            </a:r>
          </a:p>
        </p:txBody>
      </p:sp>
    </p:spTree>
    <p:extLst>
      <p:ext uri="{BB962C8B-B14F-4D97-AF65-F5344CB8AC3E}">
        <p14:creationId xmlns="" xmlns:p14="http://schemas.microsoft.com/office/powerpoint/2010/main" val="20014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1520953" y="2677169"/>
            <a:ext cx="1984549" cy="1828800"/>
          </a:xfrm>
          <a:prstGeom prst="rect">
            <a:avLst/>
          </a:prstGeom>
        </p:spPr>
      </p:pic>
      <p:pic>
        <p:nvPicPr>
          <p:cNvPr id="5" name="q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000" t="13940" r="6767" b="8081"/>
          <a:stretch/>
        </p:blipFill>
        <p:spPr>
          <a:xfrm>
            <a:off x="4827884" y="2923088"/>
            <a:ext cx="2001780" cy="1884218"/>
          </a:xfrm>
          <a:prstGeom prst="rect">
            <a:avLst/>
          </a:prstGeom>
        </p:spPr>
      </p:pic>
      <p:pic>
        <p:nvPicPr>
          <p:cNvPr id="6" name="q3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88" t="1333" r="21307" b="11174"/>
          <a:stretch/>
        </p:blipFill>
        <p:spPr>
          <a:xfrm>
            <a:off x="8028050" y="2677399"/>
            <a:ext cx="1905000" cy="194700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588436" y="3096269"/>
            <a:ext cx="1694611" cy="113260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128227" y="3067056"/>
            <a:ext cx="1722322" cy="12642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27883" y="3337212"/>
            <a:ext cx="1877785" cy="10841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830497" y="3403532"/>
            <a:ext cx="1232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50 </a:t>
            </a:r>
            <a:r>
              <a:rPr lang="en-US" sz="2400" dirty="0" err="1"/>
              <a:t>điểm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8428859" y="3490853"/>
            <a:ext cx="1421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90 </a:t>
            </a:r>
            <a:r>
              <a:rPr lang="en-US" sz="2400" dirty="0" err="1"/>
              <a:t>điểm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161085" y="3578302"/>
            <a:ext cx="121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60 điểm</a:t>
            </a:r>
          </a:p>
        </p:txBody>
      </p:sp>
      <p:sp>
        <p:nvSpPr>
          <p:cNvPr id="24" name="TextBox 2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DC98D387-D4F2-4E79-B346-9A0FF9F21467}"/>
              </a:ext>
            </a:extLst>
          </p:cNvPr>
          <p:cNvSpPr txBox="1"/>
          <p:nvPr/>
        </p:nvSpPr>
        <p:spPr>
          <a:xfrm>
            <a:off x="9850548" y="92955"/>
            <a:ext cx="1710537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KẾT LUẬN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83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/>
      <p:bldP spid="20" grpId="0"/>
      <p:bldP spid="21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32940" y="217828"/>
            <a:ext cx="10429407" cy="16312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3833" y="258803"/>
            <a:ext cx="106583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000" dirty="0">
                <a:latin typeface="+mj-lt"/>
                <a:cs typeface="Times New Roman" pitchFamily="18" charset="0"/>
              </a:rPr>
              <a:t> </a:t>
            </a:r>
            <a:r>
              <a:rPr lang="vi-VN" sz="5000" dirty="0">
                <a:latin typeface="+mj-lt"/>
                <a:cs typeface="Times New Roman" pitchFamily="18" charset="0"/>
              </a:rPr>
              <a:t>hãy nêu nội dung phần </a:t>
            </a:r>
            <a:r>
              <a:rPr lang="vi-VN" sz="5000" dirty="0" smtClean="0">
                <a:latin typeface="+mj-lt"/>
                <a:cs typeface="Times New Roman" pitchFamily="18" charset="0"/>
              </a:rPr>
              <a:t>mở bài</a:t>
            </a:r>
            <a:r>
              <a:rPr lang="vi-VN" sz="5000" dirty="0">
                <a:latin typeface="+mj-lt"/>
                <a:cs typeface="Times New Roman" pitchFamily="18" charset="0"/>
              </a:rPr>
              <a:t>.</a:t>
            </a:r>
            <a:endParaRPr lang="en-US" sz="5000" dirty="0">
              <a:latin typeface="+mj-lt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6513" y="2069453"/>
            <a:ext cx="8875644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5000" i="1" dirty="0">
                <a:latin typeface="+mj-lt"/>
              </a:rPr>
              <a:t>Phần mở bài giới thiệu đối tượng miêu tả (cây, hoa, quả,...)</a:t>
            </a:r>
            <a:endParaRPr lang="en-US" sz="5000" dirty="0">
              <a:latin typeface="+mj-lt"/>
              <a:cs typeface="Times New Roman" pitchFamily="18" charset="0"/>
            </a:endParaRPr>
          </a:p>
        </p:txBody>
      </p:sp>
      <p:pic>
        <p:nvPicPr>
          <p:cNvPr id="9" name="q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9601201" y="5630373"/>
            <a:ext cx="1222549" cy="112660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3B99A22E-26A1-4A14-94F5-71F4714CC0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670516"/>
            <a:ext cx="2895600" cy="49286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026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2999" y="104120"/>
            <a:ext cx="10639269" cy="17858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70093" y="258803"/>
            <a:ext cx="104871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000" dirty="0">
                <a:latin typeface="Times New Roman" pitchFamily="18" charset="0"/>
                <a:cs typeface="Times New Roman" pitchFamily="18" charset="0"/>
              </a:rPr>
              <a:t>hãy nêu nội dung phần thân bài.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6905" y="2072753"/>
            <a:ext cx="8289234" cy="47089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5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Phần thân bài: </a:t>
            </a:r>
          </a:p>
          <a:p>
            <a:pPr marL="457200" indent="-457200">
              <a:buFontTx/>
              <a:buChar char="-"/>
            </a:pPr>
            <a:r>
              <a:rPr lang="vi-VN" sz="5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Tả từng bộ phận hoặc từng thời kì phát triển của đối tượng miêu tả. </a:t>
            </a:r>
          </a:p>
          <a:p>
            <a:pPr marL="457200" indent="-457200">
              <a:buFontTx/>
              <a:buChar char="-"/>
            </a:pPr>
            <a:r>
              <a:rPr lang="vi-VN" sz="5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Nêu ích lợi của đối tượng miêu tả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q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9601201" y="5630373"/>
            <a:ext cx="1222549" cy="11266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38E0C04-88E9-4B5F-896B-BE940C9051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670516"/>
            <a:ext cx="2895600" cy="49286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553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6999" y="304799"/>
            <a:ext cx="9100280" cy="206272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99017" y="520555"/>
            <a:ext cx="10253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000" dirty="0">
                <a:latin typeface="Times New Roman" pitchFamily="18" charset="0"/>
                <a:cs typeface="Times New Roman" pitchFamily="18" charset="0"/>
              </a:rPr>
              <a:t>hãy nêu nội dung phần kết bài.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7782" y="2503640"/>
            <a:ext cx="8441635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5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Phần kết bài nêu cảm nghĩ về đối tượng miêu tả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q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9601201" y="5630373"/>
            <a:ext cx="1222549" cy="11266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CAC44C0-4FCD-4AF8-A2C6-3DE3336DC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670516"/>
            <a:ext cx="2895600" cy="49286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056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493</Words>
  <Application>Microsoft Office PowerPoint</Application>
  <PresentationFormat>Custom</PresentationFormat>
  <Paragraphs>55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User</cp:lastModifiedBy>
  <cp:revision>97</cp:revision>
  <dcterms:created xsi:type="dcterms:W3CDTF">2023-08-25T13:08:38Z</dcterms:created>
  <dcterms:modified xsi:type="dcterms:W3CDTF">2024-04-09T09:40:18Z</dcterms:modified>
</cp:coreProperties>
</file>